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4" r:id="rId7"/>
    <p:sldId id="263" r:id="rId8"/>
    <p:sldId id="261" r:id="rId9"/>
    <p:sldId id="262" r:id="rId10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95517-7C08-4FC8-8D9E-BB155CDBF1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2158F7-4D13-4F6F-B883-E0D334407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CEB51-269D-4EAA-89A8-594B6639E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763E-DCF6-4A08-A1BE-F5CD9D5CD3E9}" type="datetimeFigureOut">
              <a:rPr lang="en-PK" smtClean="0"/>
              <a:t>11/05/2020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5BC6A-1DE8-4265-9C65-37B1E85F1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6912C-C987-448B-85F2-82E60C11A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C546-C9A7-42BF-B201-B17152FCCAD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025431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10ADD-6D01-4E84-B191-AB53D564A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C52721-D3B1-4B7B-9E04-AC9D0A3F3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DBEEA-D83E-4D33-843B-1BA26AB43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763E-DCF6-4A08-A1BE-F5CD9D5CD3E9}" type="datetimeFigureOut">
              <a:rPr lang="en-PK" smtClean="0"/>
              <a:t>11/05/2020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7408C-D04E-4461-B1B3-5DCCED4A0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61673-9573-43DC-A66F-ADBDED391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C546-C9A7-42BF-B201-B17152FCCAD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9506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231158-D66F-493C-924A-E2BB41FA98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C5891C-4942-4FBC-ADBE-96EE516A84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F0E97-BE1F-49CD-8D34-EB6C55288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763E-DCF6-4A08-A1BE-F5CD9D5CD3E9}" type="datetimeFigureOut">
              <a:rPr lang="en-PK" smtClean="0"/>
              <a:t>11/05/2020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20077-F1D1-48B0-A147-E5BB0C528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F6241-7D85-4881-A20C-FB3DB6356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C546-C9A7-42BF-B201-B17152FCCAD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306610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33F6D-5C72-49A9-80E9-5C82B38A8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10FDA-A5B5-4E00-BB46-55014D38B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81360-E71B-433D-A34E-C53D5F9C7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763E-DCF6-4A08-A1BE-F5CD9D5CD3E9}" type="datetimeFigureOut">
              <a:rPr lang="en-PK" smtClean="0"/>
              <a:t>11/05/2020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059CB-0B7D-4B61-B87D-6F2B92259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520E5-73A2-4B9C-9A64-76AFF3E26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C546-C9A7-42BF-B201-B17152FCCAD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567689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62877-E26F-4D1F-9E5E-280BAF517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C00AA1-7611-4E00-AF59-62DB2A3E3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05FC8-96E2-476E-97F5-5A0ADCD19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763E-DCF6-4A08-A1BE-F5CD9D5CD3E9}" type="datetimeFigureOut">
              <a:rPr lang="en-PK" smtClean="0"/>
              <a:t>11/05/2020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5B5A4-48DE-442A-BC44-D0B219E19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5CA10-FA6F-4260-8140-3F074EA82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C546-C9A7-42BF-B201-B17152FCCAD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83700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CFA2B-3FB4-4082-A0DB-1ABA33550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EA2F7-0B48-4DFC-BE09-D97FF41895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5F236C-D3BA-4D36-B930-FDDF9CBBEE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49FD77-6B10-419F-9C45-F8C493FCC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763E-DCF6-4A08-A1BE-F5CD9D5CD3E9}" type="datetimeFigureOut">
              <a:rPr lang="en-PK" smtClean="0"/>
              <a:t>11/05/2020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D395E1-DF84-46EC-A078-FC9ACFF68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D54B99-B6E9-4FD7-BAC7-CA612AAC7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C546-C9A7-42BF-B201-B17152FCCAD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30654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90127-4622-4ADE-B3E4-B0891EB47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BA290-4D46-4CDF-8A8F-020D603E1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0BE43D-981B-4C25-B7A3-C59D09757E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F05FE3-60A3-4730-9757-CE44066AE1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9A1FB0-F0F4-4CBF-AF36-31BFAE397F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577C47-8745-4E34-BF1C-8E5DCD0F7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763E-DCF6-4A08-A1BE-F5CD9D5CD3E9}" type="datetimeFigureOut">
              <a:rPr lang="en-PK" smtClean="0"/>
              <a:t>11/05/2020</a:t>
            </a:fld>
            <a:endParaRPr lang="en-P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EB640B-AB48-43D6-8229-9012967D3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A49347-9216-42BC-A94E-5F7F021CC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C546-C9A7-42BF-B201-B17152FCCAD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44453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A0D3A-F2C8-448C-9C4D-E2E9CA128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94C2EC-88EF-4554-8D65-A0AAF0BD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763E-DCF6-4A08-A1BE-F5CD9D5CD3E9}" type="datetimeFigureOut">
              <a:rPr lang="en-PK" smtClean="0"/>
              <a:t>11/05/2020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D5D4D6-4DB2-413D-8336-8EFCAABDA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40C708-E078-45CA-A586-735D49FE7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C546-C9A7-42BF-B201-B17152FCCAD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849360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E2FFCC-3AD5-45BF-9520-85A1323C5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763E-DCF6-4A08-A1BE-F5CD9D5CD3E9}" type="datetimeFigureOut">
              <a:rPr lang="en-PK" smtClean="0"/>
              <a:t>11/05/2020</a:t>
            </a:fld>
            <a:endParaRPr lang="en-P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89AA8D-36FD-4B81-93DC-4A9B1612E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A08C29-30E9-4263-85DD-B1BAA1523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C546-C9A7-42BF-B201-B17152FCCAD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665985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FE106-0B25-4C97-9E77-9A02CFA75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4F7BE-57B6-41EF-8C98-F78668340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0BAD5A-9099-4ABD-A124-24EDDDAE1B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945DE6-2A83-42AB-94AE-A2996E55B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763E-DCF6-4A08-A1BE-F5CD9D5CD3E9}" type="datetimeFigureOut">
              <a:rPr lang="en-PK" smtClean="0"/>
              <a:t>11/05/2020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FAF3C2-5749-4930-88D6-8F272B81B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28D84F-5289-4B21-ACD9-0C21799CB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C546-C9A7-42BF-B201-B17152FCCAD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710792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9CD9B-6CCB-4CBE-A6FF-10778E62F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BD2585-6E12-45BB-9FFE-A96B03C919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669E1C-F30C-4071-A8CA-0B8C2385CC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D17A2E-E9D4-4102-B7B1-82D13959F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763E-DCF6-4A08-A1BE-F5CD9D5CD3E9}" type="datetimeFigureOut">
              <a:rPr lang="en-PK" smtClean="0"/>
              <a:t>11/05/2020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3897B9-3061-49AF-BB1D-6BDD536C4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9E97C3-2342-44CD-B924-9604EACA3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C546-C9A7-42BF-B201-B17152FCCAD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5950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9DE591-A9A9-4002-A796-6F2979293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11364-7575-4AF5-8313-97F60E711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BED23-1AA0-4BCF-A36F-5C39CE4C6C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F763E-DCF6-4A08-A1BE-F5CD9D5CD3E9}" type="datetimeFigureOut">
              <a:rPr lang="en-PK" smtClean="0"/>
              <a:t>11/05/2020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293B0-29D5-4758-BDBF-F85C321C31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FD406-E001-44BC-8420-64F2C71FE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5C546-C9A7-42BF-B201-B17152FCCAD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30078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80C7C-A410-4BB0-B81B-297BA24D28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Nonverbal Communication</a:t>
            </a:r>
            <a:endParaRPr lang="en-P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652DA1-A9CF-4685-B0F1-AD1E8F3472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Adeel Nasir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729570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08DE2-3921-4609-90E3-BA4155E4F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Nonverbal Communication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D5B74-B1DC-4898-AEE6-EBD467AE8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Sometime we communicate nonverbally, i.e. without written and oral words.</a:t>
            </a:r>
          </a:p>
          <a:p>
            <a:r>
              <a:rPr lang="en-US" dirty="0"/>
              <a:t>Often nonverbal communication express feelings or they can contradict with verbal communication. </a:t>
            </a:r>
          </a:p>
          <a:p>
            <a:r>
              <a:rPr lang="en-US" dirty="0"/>
              <a:t>These feelings communicate more accurately than verbal communication. Some studies suggest that 60 to 90 percent massage's effect comes from nonverbal cues </a:t>
            </a:r>
          </a:p>
          <a:p>
            <a:r>
              <a:rPr lang="en-US" dirty="0"/>
              <a:t>We study nonverbal communication in three perspectives</a:t>
            </a:r>
          </a:p>
          <a:p>
            <a:pPr lvl="1"/>
            <a:r>
              <a:rPr lang="en-US" dirty="0"/>
              <a:t>Appearance</a:t>
            </a:r>
          </a:p>
          <a:p>
            <a:pPr lvl="1"/>
            <a:r>
              <a:rPr lang="en-US" dirty="0"/>
              <a:t>Body Language</a:t>
            </a:r>
          </a:p>
          <a:p>
            <a:pPr lvl="1"/>
            <a:r>
              <a:rPr lang="en-US" dirty="0"/>
              <a:t>Silence, time and space</a:t>
            </a:r>
          </a:p>
          <a:p>
            <a:pPr marL="457200" lvl="1" indent="0">
              <a:buNone/>
            </a:pP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519666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B174E-FF74-4ECD-B90B-776B4C58E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appearance communicates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CC04C-899A-439F-A0FD-F10AEA612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Appearance conveys nonverbal impressions that affect receiver’s attitude towards the verbal massage even before they read or hear it</a:t>
            </a:r>
          </a:p>
          <a:p>
            <a:r>
              <a:rPr lang="en-US" b="1" u="sng" dirty="0"/>
              <a:t>Effect on written messages</a:t>
            </a:r>
          </a:p>
          <a:p>
            <a:pPr lvl="1"/>
            <a:r>
              <a:rPr lang="en-US" dirty="0"/>
              <a:t>The format, neatness, and language of a written message sends a nonverbal message to the reader</a:t>
            </a:r>
          </a:p>
          <a:p>
            <a:pPr lvl="1"/>
            <a:r>
              <a:rPr lang="en-US" dirty="0"/>
              <a:t>The envelope size, design, weight, postage may impress receiver as important, or it may give sense of routine message or junk mail. </a:t>
            </a:r>
          </a:p>
          <a:p>
            <a:pPr lvl="1"/>
            <a:r>
              <a:rPr lang="en-US" dirty="0"/>
              <a:t>Mailgrams, express mail, private courier have distinct envelops that signals urgency and importance. </a:t>
            </a:r>
          </a:p>
          <a:p>
            <a:pPr lvl="1"/>
            <a:r>
              <a:rPr lang="en-US" dirty="0"/>
              <a:t>Title page design, language, paper, also communicate something about the sender and contribute significantly in rejection and acceptance by the receiver. 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042282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B174E-FF74-4ECD-B90B-776B4C58E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appearance communicates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CC04C-899A-439F-A0FD-F10AEA612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Effect on Oral Communication</a:t>
            </a:r>
          </a:p>
          <a:p>
            <a:pPr lvl="1"/>
            <a:r>
              <a:rPr lang="en-US" dirty="0"/>
              <a:t>Your personal appearance and appearance of your surroundings convey nonverbal stimuli that affect attitudes toward your spoken words.</a:t>
            </a:r>
          </a:p>
          <a:p>
            <a:pPr lvl="1"/>
            <a:r>
              <a:rPr lang="en-US" b="1" i="1" u="sng" dirty="0"/>
              <a:t>Personal Appearance:</a:t>
            </a:r>
          </a:p>
          <a:p>
            <a:pPr lvl="2"/>
            <a:r>
              <a:rPr lang="en-US" dirty="0"/>
              <a:t>Clothing, heir style, neatness, posture, stature are part of personal appearance. </a:t>
            </a:r>
          </a:p>
          <a:p>
            <a:pPr lvl="2"/>
            <a:r>
              <a:rPr lang="en-US" dirty="0"/>
              <a:t>Each situation and circumstances take certain personal appearance to convey appropriate impression</a:t>
            </a:r>
          </a:p>
          <a:p>
            <a:pPr lvl="1"/>
            <a:r>
              <a:rPr lang="en-US" b="1" i="1" u="sng" dirty="0"/>
              <a:t>Appearance of the surroundings</a:t>
            </a:r>
          </a:p>
          <a:p>
            <a:pPr lvl="2"/>
            <a:r>
              <a:rPr lang="en-US" dirty="0"/>
              <a:t>Location, room size, furnishing, architecture, floor, decorations, lighting, view and other related features represents surroundings</a:t>
            </a:r>
          </a:p>
          <a:p>
            <a:pPr lvl="2"/>
            <a:r>
              <a:rPr lang="en-US" dirty="0"/>
              <a:t>Surroundings changes according to status, country and culture. 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175063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58A2C-BCA6-476E-B796-2AF7B38CC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body language communicates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73283-5FFB-435D-B910-C34CE965A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Body language include facial expressions, gestures, postures and movement, smell, touch, voice and sound. </a:t>
            </a:r>
          </a:p>
          <a:p>
            <a:r>
              <a:rPr lang="en-US" b="1" i="1" u="sng" dirty="0"/>
              <a:t>Facial Expression</a:t>
            </a:r>
          </a:p>
          <a:p>
            <a:pPr lvl="1"/>
            <a:r>
              <a:rPr lang="en-US" dirty="0"/>
              <a:t>Facial expression reveal hidden emotions, such as anger, confusion, care, enthusiasm, joy, uncertainty and others</a:t>
            </a:r>
          </a:p>
          <a:p>
            <a:r>
              <a:rPr lang="en-US" b="1" i="1" u="sng" dirty="0"/>
              <a:t>Gestures, Posture and movement</a:t>
            </a:r>
          </a:p>
          <a:p>
            <a:pPr lvl="1"/>
            <a:r>
              <a:rPr lang="en-US" dirty="0"/>
              <a:t>Conveys massage that adds or subtract from your oral communication</a:t>
            </a:r>
          </a:p>
          <a:p>
            <a:pPr lvl="1"/>
            <a:r>
              <a:rPr lang="en-US" dirty="0"/>
              <a:t>Traffic wardens use gestures and postures rather words</a:t>
            </a:r>
          </a:p>
          <a:p>
            <a:pPr lvl="1"/>
            <a:r>
              <a:rPr lang="en-US" dirty="0"/>
              <a:t>Umpire use body movement to communicate with teams and audience.</a:t>
            </a:r>
          </a:p>
          <a:p>
            <a:pPr lvl="1"/>
            <a:r>
              <a:rPr lang="en-US" dirty="0"/>
              <a:t>Gestures, postures and movement changes with cultures and countries. </a:t>
            </a:r>
          </a:p>
        </p:txBody>
      </p:sp>
    </p:spTree>
    <p:extLst>
      <p:ext uri="{BB962C8B-B14F-4D97-AF65-F5344CB8AC3E}">
        <p14:creationId xmlns:p14="http://schemas.microsoft.com/office/powerpoint/2010/main" val="532881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58A2C-BCA6-476E-B796-2AF7B38CC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body language communicates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73283-5FFB-435D-B910-C34CE965A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u="sng" dirty="0"/>
              <a:t>Smell and touch</a:t>
            </a:r>
          </a:p>
          <a:p>
            <a:pPr lvl="1"/>
            <a:r>
              <a:rPr lang="en-US" dirty="0"/>
              <a:t>Sometimes various cents communicate emotions of senders and effect the reaction of receiver</a:t>
            </a:r>
          </a:p>
          <a:p>
            <a:pPr lvl="1"/>
            <a:r>
              <a:rPr lang="en-US" dirty="0"/>
              <a:t>Touch also communicate non verbal massage</a:t>
            </a:r>
          </a:p>
          <a:p>
            <a:pPr lvl="2"/>
            <a:r>
              <a:rPr lang="en-US" dirty="0"/>
              <a:t>Tap on the back may be to congratulate or to make someone quiet </a:t>
            </a:r>
          </a:p>
          <a:p>
            <a:r>
              <a:rPr lang="en-US" b="1" i="1" u="sng" dirty="0"/>
              <a:t>Voice and sound</a:t>
            </a:r>
          </a:p>
          <a:p>
            <a:pPr lvl="1"/>
            <a:r>
              <a:rPr lang="en-US" dirty="0"/>
              <a:t>Your voice quality is also the part of nonverbal communication called </a:t>
            </a:r>
            <a:r>
              <a:rPr lang="en-US" i="1" dirty="0"/>
              <a:t>paralanguage</a:t>
            </a:r>
          </a:p>
          <a:p>
            <a:pPr lvl="1"/>
            <a:r>
              <a:rPr lang="en-US" dirty="0"/>
              <a:t>Paralanguage include voice volume, rate, articulation, pitch and other sounds such as throat clearing and sighing</a:t>
            </a:r>
          </a:p>
          <a:p>
            <a:pPr lvl="2"/>
            <a:r>
              <a:rPr lang="en-US" dirty="0"/>
              <a:t>The word “you did a great job on this project” could be a complement but if the tone of the voice is sarcastic then context is criticism</a:t>
            </a:r>
          </a:p>
        </p:txBody>
      </p:sp>
    </p:spTree>
    <p:extLst>
      <p:ext uri="{BB962C8B-B14F-4D97-AF65-F5344CB8AC3E}">
        <p14:creationId xmlns:p14="http://schemas.microsoft.com/office/powerpoint/2010/main" val="382503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45C38-9A7C-416E-A741-A74B1D0B8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Silence, time and Space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411BA-03F7-439F-915F-6591149BB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communicates significantly. As a result of this element there can be hard feelings, loss of business or profit. </a:t>
            </a:r>
          </a:p>
          <a:p>
            <a:r>
              <a:rPr lang="en-US" b="1" u="sng" dirty="0"/>
              <a:t>How silence, time and space communicates</a:t>
            </a:r>
          </a:p>
          <a:p>
            <a:pPr lvl="1"/>
            <a:r>
              <a:rPr lang="en-US" b="1" i="1" u="sng" dirty="0"/>
              <a:t>Silence</a:t>
            </a:r>
          </a:p>
          <a:p>
            <a:pPr lvl="2"/>
            <a:r>
              <a:rPr lang="en-US" dirty="0"/>
              <a:t>Consider how you feel when you make an oral request and receive no answer</a:t>
            </a:r>
          </a:p>
          <a:p>
            <a:pPr lvl="2"/>
            <a:r>
              <a:rPr lang="en-US" dirty="0"/>
              <a:t>Think about the confusion you face when your written message receive no response or feedback</a:t>
            </a:r>
          </a:p>
          <a:p>
            <a:pPr lvl="3"/>
            <a:r>
              <a:rPr lang="en-US" dirty="0"/>
              <a:t>You may consider that receiver of message is rude, busy or consider your massage unworthy</a:t>
            </a:r>
            <a:endParaRPr lang="en-US" b="1" u="sng" dirty="0"/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967476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58A2C-BCA6-476E-B796-2AF7B38CC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Silence, time and Space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73283-5FFB-435D-B910-C34CE965A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b="1" i="1" u="sng" dirty="0"/>
              <a:t>Time</a:t>
            </a:r>
          </a:p>
          <a:p>
            <a:pPr lvl="1"/>
            <a:r>
              <a:rPr lang="en-US" dirty="0"/>
              <a:t>Time is subject to culture. Time has value </a:t>
            </a:r>
          </a:p>
          <a:p>
            <a:pPr lvl="2"/>
            <a:r>
              <a:rPr lang="en-US" dirty="0"/>
              <a:t>In US and Canada are strict about the time which there is some space in Asian countries</a:t>
            </a:r>
          </a:p>
          <a:p>
            <a:pPr lvl="3"/>
            <a:r>
              <a:rPr lang="en-US" dirty="0"/>
              <a:t>In marriage ceremonies there is Pakistani culture to attend the event after two hours of the specified time.</a:t>
            </a:r>
          </a:p>
          <a:p>
            <a:pPr lvl="3"/>
            <a:r>
              <a:rPr lang="en-US" dirty="0"/>
              <a:t>In Germany, organizations are very strict regarding meetings and interviews time.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510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58A2C-BCA6-476E-B796-2AF7B38CC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Silence, time and Space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73283-5FFB-435D-B910-C34CE965A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How space communicates</a:t>
            </a:r>
          </a:p>
          <a:p>
            <a:pPr lvl="1"/>
            <a:r>
              <a:rPr lang="en-US" dirty="0"/>
              <a:t>Effective communicators must understand and respect the sender’s and receiver’s space. </a:t>
            </a:r>
          </a:p>
        </p:txBody>
      </p:sp>
    </p:spTree>
    <p:extLst>
      <p:ext uri="{BB962C8B-B14F-4D97-AF65-F5344CB8AC3E}">
        <p14:creationId xmlns:p14="http://schemas.microsoft.com/office/powerpoint/2010/main" val="2345130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637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Nonverbal Communication</vt:lpstr>
      <vt:lpstr>Nonverbal Communication</vt:lpstr>
      <vt:lpstr>How appearance communicates</vt:lpstr>
      <vt:lpstr>How appearance communicates</vt:lpstr>
      <vt:lpstr>How body language communicates</vt:lpstr>
      <vt:lpstr>How body language communicates</vt:lpstr>
      <vt:lpstr>Silence, time and Space</vt:lpstr>
      <vt:lpstr>Silence, time and Space</vt:lpstr>
      <vt:lpstr>Silence, time and Space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Adeel Nasir</dc:creator>
  <cp:lastModifiedBy>Adeel Nasir</cp:lastModifiedBy>
  <cp:revision>26</cp:revision>
  <dcterms:created xsi:type="dcterms:W3CDTF">2020-03-20T11:09:47Z</dcterms:created>
  <dcterms:modified xsi:type="dcterms:W3CDTF">2020-05-10T21:37:55Z</dcterms:modified>
</cp:coreProperties>
</file>